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39"/>
  </p:notesMasterIdLst>
  <p:handoutMasterIdLst>
    <p:handoutMasterId r:id="rId40"/>
  </p:handoutMasterIdLst>
  <p:sldIdLst>
    <p:sldId id="264" r:id="rId2"/>
    <p:sldId id="268" r:id="rId3"/>
    <p:sldId id="267" r:id="rId4"/>
    <p:sldId id="269" r:id="rId5"/>
    <p:sldId id="270" r:id="rId6"/>
    <p:sldId id="271" r:id="rId7"/>
    <p:sldId id="266" r:id="rId8"/>
    <p:sldId id="273" r:id="rId9"/>
    <p:sldId id="274" r:id="rId10"/>
    <p:sldId id="275" r:id="rId11"/>
    <p:sldId id="28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262" r:id="rId38"/>
  </p:sldIdLst>
  <p:sldSz cx="9144000" cy="5143500" type="screen16x9"/>
  <p:notesSz cx="6858000" cy="9144000"/>
  <p:custDataLst>
    <p:tags r:id="rId41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5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8BB9"/>
    <a:srgbClr val="CB3725"/>
    <a:srgbClr val="7F7F7F"/>
    <a:srgbClr val="DD5042"/>
    <a:srgbClr val="54575A"/>
    <a:srgbClr val="FBE369"/>
    <a:srgbClr val="DDDDDD"/>
    <a:srgbClr val="96D5EA"/>
    <a:srgbClr val="0E85C4"/>
    <a:srgbClr val="C3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33" autoAdjust="0"/>
    <p:restoredTop sz="94337" autoAdjust="0"/>
  </p:normalViewPr>
  <p:slideViewPr>
    <p:cSldViewPr snapToGrid="0" snapToObjects="1">
      <p:cViewPr>
        <p:scale>
          <a:sx n="95" d="100"/>
          <a:sy n="95" d="100"/>
        </p:scale>
        <p:origin x="1016" y="1200"/>
      </p:cViewPr>
      <p:guideLst>
        <p:guide orient="horz" pos="1215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tags" Target="tags/tag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71C25C5-A3B4-42A0-B602-131E805BD9A3}" type="datetimeFigureOut">
              <a:rPr lang="en-US" altLang="en-US"/>
              <a:pPr/>
              <a:t>8/3/17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1321862-BF0D-4FB5-98E7-4149378AFD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1569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BF80DF3-6AF4-4014-BFA0-B3A601640F0D}" type="datetimeFigureOut">
              <a:rPr lang="en-US" altLang="en-US"/>
              <a:pPr/>
              <a:t>8/3/17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Click to edit Master text styles</a:t>
            </a:r>
          </a:p>
          <a:p>
            <a:pPr lvl="1"/>
            <a:r>
              <a:rPr lang="fr-FR" noProof="0" smtClean="0"/>
              <a:t>Second level</a:t>
            </a:r>
          </a:p>
          <a:p>
            <a:pPr lvl="2"/>
            <a:r>
              <a:rPr lang="fr-FR" noProof="0" smtClean="0"/>
              <a:t>Third level</a:t>
            </a:r>
          </a:p>
          <a:p>
            <a:pPr lvl="3"/>
            <a:r>
              <a:rPr lang="fr-FR" noProof="0" smtClean="0"/>
              <a:t>Fourth level</a:t>
            </a:r>
          </a:p>
          <a:p>
            <a:pPr lvl="4"/>
            <a:r>
              <a:rPr lang="fr-F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ED85254-8E2D-4BA5-ABD8-827924C952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1279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512071"/>
            <a:ext cx="6858000" cy="110999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20527"/>
            <a:ext cx="6858000" cy="68632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70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19515"/>
            <a:ext cx="7886700" cy="3245016"/>
          </a:xfr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71875"/>
            <a:ext cx="841960" cy="940168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36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8" y="672678"/>
            <a:ext cx="3361764" cy="3753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8430767" y="3526677"/>
            <a:ext cx="713233" cy="1616823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47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238" y="796931"/>
            <a:ext cx="6858000" cy="577029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238" y="1372420"/>
            <a:ext cx="6858000" cy="3431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5" y="1830233"/>
            <a:ext cx="2420470" cy="2702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8430767" y="3526677"/>
            <a:ext cx="713233" cy="1616823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81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5"/>
          </p:nvPr>
        </p:nvSpPr>
        <p:spPr bwMode="gray">
          <a:xfrm>
            <a:off x="637288" y="1090843"/>
            <a:ext cx="3691392" cy="521327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1800" b="1" dirty="0" smtClean="0"/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6"/>
          </p:nvPr>
        </p:nvSpPr>
        <p:spPr bwMode="gray">
          <a:xfrm>
            <a:off x="637288" y="1612170"/>
            <a:ext cx="3691392" cy="3075416"/>
          </a:xfrm>
        </p:spPr>
        <p:txBody>
          <a:bodyPr/>
          <a:lstStyle>
            <a:lvl1pPr>
              <a:spcBef>
                <a:spcPts val="1000"/>
              </a:spcBef>
              <a:defRPr sz="2000"/>
            </a:lvl1pPr>
            <a:lvl2pPr>
              <a:spcBef>
                <a:spcPts val="500"/>
              </a:spcBef>
              <a:defRPr sz="1800"/>
            </a:lvl2pPr>
            <a:lvl3pPr>
              <a:spcBef>
                <a:spcPts val="500"/>
              </a:spcBef>
              <a:defRPr sz="1600"/>
            </a:lvl3pPr>
            <a:lvl4pPr>
              <a:spcBef>
                <a:spcPts val="500"/>
              </a:spcBef>
              <a:defRPr sz="1400"/>
            </a:lvl4pPr>
            <a:lvl5pPr marL="1714500" indent="-228600">
              <a:spcBef>
                <a:spcPts val="500"/>
              </a:spcBef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4823958" y="1090843"/>
            <a:ext cx="3691392" cy="521327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1800" b="1" dirty="0" smtClean="0"/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 bwMode="gray">
          <a:xfrm>
            <a:off x="4823958" y="1612170"/>
            <a:ext cx="3691392" cy="3075416"/>
          </a:xfrm>
        </p:spPr>
        <p:txBody>
          <a:bodyPr/>
          <a:lstStyle>
            <a:lvl1pPr>
              <a:spcBef>
                <a:spcPts val="1000"/>
              </a:spcBef>
              <a:defRPr sz="2000"/>
            </a:lvl1pPr>
            <a:lvl2pPr>
              <a:spcBef>
                <a:spcPts val="500"/>
              </a:spcBef>
              <a:defRPr sz="1800"/>
            </a:lvl2pPr>
            <a:lvl3pPr>
              <a:spcBef>
                <a:spcPts val="500"/>
              </a:spcBef>
              <a:defRPr sz="1600"/>
            </a:lvl3pPr>
            <a:lvl4pPr>
              <a:spcBef>
                <a:spcPts val="500"/>
              </a:spcBef>
              <a:defRPr sz="1400"/>
            </a:lvl4pPr>
            <a:lvl5pPr marL="1714500" indent="-228600">
              <a:spcBef>
                <a:spcPts val="500"/>
              </a:spcBef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97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72719"/>
            <a:ext cx="3867150" cy="3403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2719"/>
            <a:ext cx="3867150" cy="3403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2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28440" y="1172719"/>
            <a:ext cx="3867360" cy="3403457"/>
          </a:xfrm>
        </p:spPr>
        <p:txBody>
          <a:bodyPr lIns="91440" rIns="91440">
            <a:noAutofit/>
          </a:bodyPr>
          <a:lstStyle>
            <a:lvl1pPr marL="0" indent="0">
              <a:spcBef>
                <a:spcPts val="1000"/>
              </a:spcBef>
              <a:buFontTx/>
              <a:buNone/>
              <a:defRPr sz="1400"/>
            </a:lvl1pPr>
            <a:lvl2pPr marL="400050" indent="0">
              <a:lnSpc>
                <a:spcPct val="95000"/>
              </a:lnSpc>
              <a:spcBef>
                <a:spcPts val="500"/>
              </a:spcBef>
              <a:buFontTx/>
              <a:buNone/>
              <a:defRPr sz="1400"/>
            </a:lvl2pPr>
            <a:lvl3pPr marL="800100" indent="0">
              <a:lnSpc>
                <a:spcPct val="95000"/>
              </a:lnSpc>
              <a:spcBef>
                <a:spcPts val="500"/>
              </a:spcBef>
              <a:buFontTx/>
              <a:buNone/>
              <a:defRPr sz="1400"/>
            </a:lvl3pPr>
            <a:lvl4pPr marL="1143000" indent="0">
              <a:lnSpc>
                <a:spcPct val="95000"/>
              </a:lnSpc>
              <a:spcBef>
                <a:spcPts val="500"/>
              </a:spcBef>
              <a:buFontTx/>
              <a:buNone/>
              <a:defRPr sz="1400"/>
            </a:lvl4pPr>
            <a:lvl5pPr marL="1485900" indent="0">
              <a:lnSpc>
                <a:spcPct val="95000"/>
              </a:lnSpc>
              <a:spcBef>
                <a:spcPts val="500"/>
              </a:spcBef>
              <a:buFontTx/>
              <a:buNone/>
              <a:tabLst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648200" y="1172719"/>
            <a:ext cx="3867150" cy="3403457"/>
          </a:xfrm>
        </p:spPr>
        <p:txBody>
          <a:bodyPr lIns="91440" rIns="91440">
            <a:noAutofit/>
          </a:bodyPr>
          <a:lstStyle>
            <a:lvl1pPr marL="0" indent="0">
              <a:spcBef>
                <a:spcPts val="1000"/>
              </a:spcBef>
              <a:buFontTx/>
              <a:buNone/>
              <a:defRPr sz="1400"/>
            </a:lvl1pPr>
            <a:lvl2pPr marL="685800" indent="-285750">
              <a:lnSpc>
                <a:spcPct val="95000"/>
              </a:lnSpc>
              <a:spcBef>
                <a:spcPts val="500"/>
              </a:spcBef>
              <a:defRPr sz="1400"/>
            </a:lvl2pPr>
            <a:lvl3pPr marL="1028700" indent="-228600">
              <a:lnSpc>
                <a:spcPct val="95000"/>
              </a:lnSpc>
              <a:spcBef>
                <a:spcPts val="500"/>
              </a:spcBef>
              <a:defRPr sz="1400"/>
            </a:lvl3pPr>
            <a:lvl4pPr marL="1371600" indent="-228600">
              <a:lnSpc>
                <a:spcPct val="95000"/>
              </a:lnSpc>
              <a:spcBef>
                <a:spcPts val="500"/>
              </a:spcBef>
              <a:defRPr sz="1400"/>
            </a:lvl4pPr>
            <a:lvl5pPr marL="1714500" indent="-228600">
              <a:lnSpc>
                <a:spcPct val="95000"/>
              </a:lnSpc>
              <a:spcBef>
                <a:spcPts val="500"/>
              </a:spcBef>
              <a:tabLst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87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263442" y="2697912"/>
            <a:ext cx="1880558" cy="2445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68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71875"/>
            <a:ext cx="841960" cy="9401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71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782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0" y="1319515"/>
            <a:ext cx="7886700" cy="3245016"/>
          </a:xfrm>
        </p:spPr>
        <p:txBody>
          <a:bodyPr/>
          <a:lstStyle>
            <a:lvl1pPr marL="182880" indent="-18288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71875"/>
            <a:ext cx="841960" cy="940168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7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782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1036"/>
            <a:ext cx="7886700" cy="346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725284" y="828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-18288" y="4863704"/>
            <a:ext cx="2487168" cy="2206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en-US" dirty="0" smtClean="0"/>
              <a:t>© 2017 </a:t>
            </a:r>
            <a:r>
              <a:rPr lang="en-US" altLang="en-US" dirty="0" err="1" smtClean="0"/>
              <a:t>CloudBees</a:t>
            </a:r>
            <a:r>
              <a:rPr lang="en-US" altLang="en-US" dirty="0" smtClean="0"/>
              <a:t>, Inc.  All Rights Reserved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-18288" y="769142"/>
            <a:ext cx="9162288" cy="26558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71875"/>
            <a:ext cx="841960" cy="940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8430767" y="3526677"/>
            <a:ext cx="713233" cy="161682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28916" y="4837131"/>
            <a:ext cx="11864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8BB9"/>
                </a:solidFill>
                <a:latin typeface="+mn-lt"/>
              </a:defRPr>
            </a:lvl1pPr>
          </a:lstStyle>
          <a:p>
            <a:fld id="{35FD804A-D16B-2A40-9A33-4E39FD5E0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6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9" r:id="rId2"/>
    <p:sldLayoutId id="2147483853" r:id="rId3"/>
    <p:sldLayoutId id="2147483864" r:id="rId4"/>
    <p:sldLayoutId id="2147483855" r:id="rId5"/>
    <p:sldLayoutId id="2147483863" r:id="rId6"/>
    <p:sldLayoutId id="2147483857" r:id="rId7"/>
    <p:sldLayoutId id="2147483858" r:id="rId8"/>
    <p:sldLayoutId id="2147483865" r:id="rId9"/>
    <p:sldLayoutId id="2147483866" r:id="rId10"/>
    <p:sldLayoutId id="2147483862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58BB9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58BB9"/>
        </a:buClr>
        <a:buSzPct val="100000"/>
        <a:buFont typeface=".HelveticaNeueDeskInterface-Regular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58BB9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58BB9"/>
        </a:buClr>
        <a:buFont typeface=".HelveticaNeueDeskInterface-Regular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58BB9"/>
        </a:buClr>
        <a:buFont typeface=".HelveticaNeueDeskInterface-Regular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Ten Commandments of</a:t>
            </a:r>
            <a:br>
              <a:rPr lang="en-US" dirty="0" smtClean="0"/>
            </a:br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Viktor Farcic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chemeClr val="bg1"/>
                </a:solidFill>
              </a:rPr>
              <a:t>© 2016 CloudBees, Inc.  All Rights Reserved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Denied Boarding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/>
          <a:stretch/>
        </p:blipFill>
        <p:spPr>
          <a:xfrm>
            <a:off x="0" y="1183343"/>
            <a:ext cx="9163325" cy="55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my views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284"/>
            <a:ext cx="9162289" cy="61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662"/>
            <a:ext cx="9144000" cy="35738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40709" y="1569662"/>
            <a:ext cx="7886700" cy="7782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58BB9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</a:rPr>
              <a:t>You want 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0709" y="2200899"/>
            <a:ext cx="7886700" cy="7782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58BB9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</a:rPr>
              <a:t>You claim you’re doing 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40709" y="2851742"/>
            <a:ext cx="7886700" cy="7782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58BB9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</a:rPr>
              <a:t>You failed or you’re faking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6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796" r="-2"/>
          <a:stretch/>
        </p:blipFill>
        <p:spPr>
          <a:xfrm>
            <a:off x="0" y="1183340"/>
            <a:ext cx="9265203" cy="448459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3167" y="1999968"/>
            <a:ext cx="7886700" cy="7782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58BB9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you’re</a:t>
            </a:r>
            <a:endParaRPr lang="es-ES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s-ES" dirty="0" smtClean="0">
                <a:solidFill>
                  <a:schemeClr val="bg1"/>
                </a:solidFill>
              </a:rPr>
              <a:t>a </a:t>
            </a:r>
            <a:r>
              <a:rPr lang="es-ES" dirty="0" err="1" smtClean="0">
                <a:solidFill>
                  <a:schemeClr val="bg1"/>
                </a:solidFill>
              </a:rPr>
              <a:t>minority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Thou Shalt Be Agile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4"/>
          <a:stretch/>
        </p:blipFill>
        <p:spPr>
          <a:xfrm>
            <a:off x="-18288" y="1196789"/>
            <a:ext cx="9192688" cy="500153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deparments</a:t>
            </a:r>
            <a:r>
              <a:rPr lang="en-US" dirty="0" smtClean="0"/>
              <a:t>, no silos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9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Thou Shalt Refactor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Reachitecture</a:t>
            </a:r>
            <a:r>
              <a:rPr lang="en-US" dirty="0" smtClean="0"/>
              <a:t> your pile of **** into testable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921"/>
            <a:ext cx="9144000" cy="61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Thou Shalt Educate Others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CD department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9"/>
          <a:stretch/>
        </p:blipFill>
        <p:spPr>
          <a:xfrm>
            <a:off x="0" y="1196788"/>
            <a:ext cx="9144000" cy="39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4899" y="0"/>
            <a:ext cx="7886700" cy="778286"/>
          </a:xfrm>
        </p:spPr>
        <p:txBody>
          <a:bodyPr>
            <a:normAutofit/>
          </a:bodyPr>
          <a:lstStyle/>
          <a:p>
            <a:r>
              <a:rPr lang="en-US" dirty="0" smtClean="0"/>
              <a:t>The Ten Commandments of Continuous Delivery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286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Thou Shalt Be Small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monoliths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179"/>
            <a:ext cx="9144000" cy="47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9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Thou Shalt Practice TDD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5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tests, no commits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6"/>
          <a:stretch/>
        </p:blipFill>
        <p:spPr>
          <a:xfrm>
            <a:off x="0" y="1223682"/>
            <a:ext cx="9144000" cy="39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5922" y="0"/>
            <a:ext cx="7886700" cy="778286"/>
          </a:xfrm>
        </p:spPr>
        <p:txBody>
          <a:bodyPr/>
          <a:lstStyle/>
          <a:p>
            <a:r>
              <a:rPr lang="en-US" dirty="0" smtClean="0"/>
              <a:t>VI. Thou Shalt Define Your CD Pipeline As Code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more clicking around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5"/>
          <a:stretch/>
        </p:blipFill>
        <p:spPr>
          <a:xfrm>
            <a:off x="-18288" y="1183340"/>
            <a:ext cx="9162288" cy="39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VI. Thou Shalt Have A Fast Pipeline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coffee, not longer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4"/>
          <a:stretch/>
        </p:blipFill>
        <p:spPr>
          <a:xfrm>
            <a:off x="0" y="1196788"/>
            <a:ext cx="9144000" cy="58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687" y="0"/>
            <a:ext cx="7886700" cy="77828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VII. Thou Shalt Consider Fixing A Failed Pipeline As Highest Priority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0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it first, drive later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8"/>
          <a:stretch/>
        </p:blipFill>
        <p:spPr>
          <a:xfrm>
            <a:off x="0" y="1181696"/>
            <a:ext cx="9144000" cy="499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Viktor Farcic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Presenter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/>
          <a:stretch/>
        </p:blipFill>
        <p:spPr>
          <a:xfrm>
            <a:off x="5042647" y="1165704"/>
            <a:ext cx="4101353" cy="63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IX. Thou Shalt Run The CD Pipeline Locally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Respect your coworkers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"/>
          <a:stretch/>
        </p:blipFill>
        <p:spPr>
          <a:xfrm>
            <a:off x="0" y="1169889"/>
            <a:ext cx="9167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X. Thou Shalt Commit Only To The Master Branch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>
          <a:xfrm>
            <a:off x="0" y="1196788"/>
            <a:ext cx="9144000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is the only one that matters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2"/>
          <a:stretch/>
        </p:blipFill>
        <p:spPr>
          <a:xfrm>
            <a:off x="-18289" y="1169894"/>
            <a:ext cx="9162289" cy="39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9" y="1210235"/>
            <a:ext cx="10447735" cy="39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Viktor Farcic</a:t>
            </a:r>
            <a:endParaRPr lang="en-US" dirty="0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153522" y="1884008"/>
            <a:ext cx="7886700" cy="7782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58BB9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@</a:t>
            </a:r>
            <a:r>
              <a:rPr lang="en-US" dirty="0" err="1" smtClean="0"/>
              <a:t>vfarcic</a:t>
            </a:r>
            <a:endParaRPr lang="en-US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53522" y="3768016"/>
            <a:ext cx="7886700" cy="7782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58BB9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err="1" smtClean="0"/>
              <a:t>TechnologyConversations.com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12" y="1203512"/>
            <a:ext cx="3939987" cy="39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DevOps Toolkit Series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887" y="1920835"/>
            <a:ext cx="2291335" cy="2237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30" y="1635283"/>
            <a:ext cx="2092406" cy="2522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3" y="1853207"/>
            <a:ext cx="2304007" cy="23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chemeClr val="bg1"/>
                </a:solidFill>
              </a:rPr>
              <a:t>© 2016 CloudBees, Inc.  All Rights Reserved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1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Viktor Farcic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Presenter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11" y="1839385"/>
            <a:ext cx="3657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Viktor Farcic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Presenter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7" y="1188730"/>
            <a:ext cx="2958353" cy="39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Viktor Farcic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Presenter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59" y="1920837"/>
            <a:ext cx="2291335" cy="2237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594" y="1359040"/>
            <a:ext cx="2092406" cy="252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92" y="2623578"/>
            <a:ext cx="2304007" cy="23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3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Am I Here?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7"/>
          <a:stretch/>
        </p:blipFill>
        <p:spPr>
          <a:xfrm>
            <a:off x="0" y="1210235"/>
            <a:ext cx="9144000" cy="50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5"/>
          <a:stretch/>
        </p:blipFill>
        <p:spPr>
          <a:xfrm>
            <a:off x="5379" y="1196787"/>
            <a:ext cx="9138621" cy="45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-18288" y="5627688"/>
            <a:ext cx="2487168" cy="294264"/>
          </a:xfrm>
        </p:spPr>
        <p:txBody>
          <a:bodyPr/>
          <a:lstStyle/>
          <a:p>
            <a:r>
              <a:rPr lang="en-US" altLang="en-US" smtClean="0"/>
              <a:t>© 2016 CloudBees, Inc.  All Rights Reserved</a:t>
            </a:r>
            <a:endParaRPr lang="en-US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Epiphany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22461" r="200" b="1165"/>
          <a:stretch/>
        </p:blipFill>
        <p:spPr>
          <a:xfrm>
            <a:off x="-18288" y="1194355"/>
            <a:ext cx="9144000" cy="89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PRESENTER" val="566075a08f9298f3105bf4fde7cde1e665e3a79"/>
</p:tagLst>
</file>

<file path=ppt/theme/theme1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Jenkins_World_4x3</Template>
  <TotalTime>106</TotalTime>
  <Words>531</Words>
  <Application>Microsoft Macintosh PowerPoint</Application>
  <PresentationFormat>On-screen Show (16:9)</PresentationFormat>
  <Paragraphs>85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.HelveticaNeueDeskInterface-Regular</vt:lpstr>
      <vt:lpstr>Calibri</vt:lpstr>
      <vt:lpstr>Courier New</vt:lpstr>
      <vt:lpstr>Mangal</vt:lpstr>
      <vt:lpstr>MS PGothic</vt:lpstr>
      <vt:lpstr>Trebuchet MS</vt:lpstr>
      <vt:lpstr>Arial</vt:lpstr>
      <vt:lpstr>JW slide master</vt:lpstr>
      <vt:lpstr>The Ten Commandments of Continuous Delivery</vt:lpstr>
      <vt:lpstr>The Ten Commandments of Continuous Delivery</vt:lpstr>
      <vt:lpstr>Viktor Farcic</vt:lpstr>
      <vt:lpstr>Viktor Farcic</vt:lpstr>
      <vt:lpstr>Viktor Farcic</vt:lpstr>
      <vt:lpstr>Viktor Farcic</vt:lpstr>
      <vt:lpstr>Why Am I Here?</vt:lpstr>
      <vt:lpstr>Relaxing</vt:lpstr>
      <vt:lpstr>Epiphany</vt:lpstr>
      <vt:lpstr>Denied Boarding</vt:lpstr>
      <vt:lpstr>Not my views</vt:lpstr>
      <vt:lpstr>Continuous Delivery</vt:lpstr>
      <vt:lpstr>Continuous Delivery</vt:lpstr>
      <vt:lpstr>I. Thou Shalt Be Agile</vt:lpstr>
      <vt:lpstr>No deparments, no silos</vt:lpstr>
      <vt:lpstr>II. Thou Shalt Refactor</vt:lpstr>
      <vt:lpstr>Reachitecture your pile of **** into testable code</vt:lpstr>
      <vt:lpstr>III. Thou Shalt Educate Others</vt:lpstr>
      <vt:lpstr>No CD department</vt:lpstr>
      <vt:lpstr>IV. Thou Shalt Be Small</vt:lpstr>
      <vt:lpstr>Split monoliths</vt:lpstr>
      <vt:lpstr>V. Thou Shalt Practice TDD</vt:lpstr>
      <vt:lpstr>No tests, no commits</vt:lpstr>
      <vt:lpstr>VI. Thou Shalt Define Your CD Pipeline As Code</vt:lpstr>
      <vt:lpstr>No more clicking around</vt:lpstr>
      <vt:lpstr>VI. Thou Shalt Have A Fast Pipeline</vt:lpstr>
      <vt:lpstr>One coffee, not longer</vt:lpstr>
      <vt:lpstr>VII. Thou Shalt Consider Fixing A Failed Pipeline As Highest Priority</vt:lpstr>
      <vt:lpstr>Fix it first, drive later</vt:lpstr>
      <vt:lpstr>IX. Thou Shalt Run The CD Pipeline Locally</vt:lpstr>
      <vt:lpstr>Respect your coworkers</vt:lpstr>
      <vt:lpstr>X. Thou Shalt Commit Only To The Master Branch</vt:lpstr>
      <vt:lpstr>The master is the only one that matters</vt:lpstr>
      <vt:lpstr>What now?</vt:lpstr>
      <vt:lpstr>Viktor Farcic</vt:lpstr>
      <vt:lpstr>The DevOps Toolkit Series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Microsoft Office User</dc:creator>
  <cp:lastModifiedBy>Viktor Farcic</cp:lastModifiedBy>
  <cp:revision>15</cp:revision>
  <dcterms:created xsi:type="dcterms:W3CDTF">2017-03-20T14:56:09Z</dcterms:created>
  <dcterms:modified xsi:type="dcterms:W3CDTF">2017-08-03T20:41:11Z</dcterms:modified>
</cp:coreProperties>
</file>